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800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705432" cy="6858000"/>
          </a:xfrm>
          <a:prstGeom prst="rect">
            <a:avLst/>
          </a:prstGeom>
          <a:solidFill>
            <a:srgbClr val="4A0012"/>
          </a:solidFill>
          <a:ln w="12700">
            <a:solidFill>
              <a:srgbClr val="4A0012"/>
            </a:solidFill>
            <a:prstDash val="solid"/>
          </a:ln>
        </p:spPr>
      </p:sp>
      <p:pic>
        <p:nvPicPr>
          <p:cNvPr id="4" name="Image 0" descr="src/assets/generated/cover-arriv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pic>
        <p:nvPicPr>
          <p:cNvPr id="5" name="Image 1" descr="/mnt/user-uploads/Best_Recruiting_International_3-modifi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02920"/>
            <a:ext cx="777240" cy="7772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91640" y="5029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1691640" y="105156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spc="5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RECRUITING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731520" y="23774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· PROJEKT KICK-OFF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731520" y="2834640"/>
            <a:ext cx="8229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800" b="1" spc="-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Projekt</a:t>
            </a:r>
            <a:endParaRPr lang="en-US" sz="7800" dirty="0"/>
          </a:p>
          <a:p>
            <a:pPr indent="0" marL="0">
              <a:buNone/>
            </a:pPr>
            <a:r>
              <a:rPr lang="en-US" sz="7800" b="1" spc="-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Kick-off.</a:t>
            </a:r>
            <a:endParaRPr lang="en-US" sz="7800" dirty="0"/>
          </a:p>
        </p:txBody>
      </p:sp>
      <p:sp>
        <p:nvSpPr>
          <p:cNvPr id="10" name="Shape 6"/>
          <p:cNvSpPr/>
          <p:nvPr/>
        </p:nvSpPr>
        <p:spPr>
          <a:xfrm>
            <a:off x="731520" y="5166360"/>
            <a:ext cx="822960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737360" y="50292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 auf Ankunft und erfolgreiche Integration Ihrer internationalen Mitarbeitenden.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731520" y="576072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„Die Visa sind erteilt — jetzt beginnt die entscheidende Phase des Projekts.“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8259775" y="57607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IHR PROJEKTPARTNER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8259775" y="59893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Recruiting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731520" y="6400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4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15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REALITÄT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Typische Situationen im Projektverlauf.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Keine Risiken. Keine Probleme. Sondern Alltag.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4114800" cy="365760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120640" y="2606040"/>
            <a:ext cx="6339535" cy="36576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26060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SITUATION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03520" y="2606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GEHEN WIR GEMEINSAM DAMIT UM?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14400" y="30175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 Berufsschulprüfung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303520" y="30175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338328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" y="3383280"/>
            <a:ext cx="10728655" cy="365760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33832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Arztbesuch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303520" y="338328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31520" y="374904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7490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Heimweh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303520" y="37490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731520" y="411480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" y="4114800"/>
            <a:ext cx="10728655" cy="365760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41148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Missverständnisse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303520" y="411480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731520" y="448056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14400" y="448056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Konflikte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303520" y="448056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731520" y="484632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4846320"/>
            <a:ext cx="10728655" cy="365760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14400" y="48463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Behörden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303520" y="48463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731520" y="521208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14400" y="52120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Wohnung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303520" y="521208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731520" y="557784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31520" y="5577840"/>
            <a:ext cx="10728655" cy="365760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914400" y="55778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Freizeit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5303520" y="55778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731520" y="594360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14400" y="59436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Neue Freundschaften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5303520" y="594360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731520" y="630936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VERANTWORTUNG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Gemeinsame Verantwortlichkeiten.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ist ein gemeinsames Projekt.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10728655" cy="338328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606040"/>
            <a:ext cx="45720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AUFGABE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303520" y="2606040"/>
            <a:ext cx="30632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BETRIEB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366760" y="2606040"/>
            <a:ext cx="30632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RECRUITING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14400" y="2990088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Begrüßung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716268" y="3026664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16268" y="3008376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779508" y="3026664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0DAD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3282696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" y="3282696"/>
            <a:ext cx="10728655" cy="29260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3282696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Buddy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716268" y="3319272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16268" y="3300984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779508" y="3319272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0DAD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" y="3575304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3575304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Behörden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716268" y="3611880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0DADD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79508" y="3611880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779508" y="3593592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31520" y="3867912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31520" y="3867912"/>
            <a:ext cx="10728655" cy="29260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14400" y="3867912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Berufsschule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6716268" y="3904488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716268" y="388620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9779508" y="3904488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779508" y="388620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31520" y="416052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14400" y="4160520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Wohnung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6716268" y="4197096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716268" y="4178808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9779508" y="4197096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0DADD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31520" y="4453128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31520" y="4453128"/>
            <a:ext cx="10728655" cy="29260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14400" y="4453128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6716268" y="4489704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716268" y="4471416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9779508" y="4489704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779508" y="4471416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731520" y="4745736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914400" y="4745736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Übersetzungen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6716268" y="4782312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0DADD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9779508" y="4782312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779508" y="4764024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731520" y="5038344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731520" y="5038344"/>
            <a:ext cx="10728655" cy="29260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14400" y="5038344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</a:t>
            </a:r>
            <a:endParaRPr lang="en-US" sz="1300" dirty="0"/>
          </a:p>
        </p:txBody>
      </p:sp>
      <p:sp>
        <p:nvSpPr>
          <p:cNvPr id="58" name="Shape 56"/>
          <p:cNvSpPr/>
          <p:nvPr/>
        </p:nvSpPr>
        <p:spPr>
          <a:xfrm>
            <a:off x="6716268" y="5074920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716268" y="5056632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9779508" y="5074920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779508" y="5056632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731520" y="5330952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14400" y="5330952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Krisenfälle</a:t>
            </a:r>
            <a:endParaRPr lang="en-US" sz="1300" dirty="0"/>
          </a:p>
        </p:txBody>
      </p:sp>
      <p:sp>
        <p:nvSpPr>
          <p:cNvPr id="64" name="Shape 62"/>
          <p:cNvSpPr/>
          <p:nvPr/>
        </p:nvSpPr>
        <p:spPr>
          <a:xfrm>
            <a:off x="6716268" y="5367528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716268" y="534924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9779508" y="5367528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9779508" y="534924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68" name="Shape 66"/>
          <p:cNvSpPr/>
          <p:nvPr/>
        </p:nvSpPr>
        <p:spPr>
          <a:xfrm>
            <a:off x="731520" y="562356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731520" y="5623560"/>
            <a:ext cx="10728655" cy="29260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14400" y="5623560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</a:t>
            </a:r>
            <a:endParaRPr lang="en-US" sz="1300" dirty="0"/>
          </a:p>
        </p:txBody>
      </p:sp>
      <p:sp>
        <p:nvSpPr>
          <p:cNvPr id="71" name="Shape 69"/>
          <p:cNvSpPr/>
          <p:nvPr/>
        </p:nvSpPr>
        <p:spPr>
          <a:xfrm>
            <a:off x="6716268" y="5660136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716268" y="5641848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73" name="Shape 71"/>
          <p:cNvSpPr/>
          <p:nvPr/>
        </p:nvSpPr>
        <p:spPr>
          <a:xfrm>
            <a:off x="9779508" y="5660136"/>
            <a:ext cx="237744" cy="23774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779508" y="5641848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731520" y="5916168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31520" y="6355080"/>
            <a:ext cx="107286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Matrix zeigt: In der Integrationsphase sind viele Aufgaben gemeinsam getragen.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PLANUNG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Gemeinsamer Maßnahmenplan.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Aufgabe · Verantwortlich · Termin · Status.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10728655" cy="384048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606040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AUFGABE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760720" y="260604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VERANTWORTLICH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321040" y="2606040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TERMIN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966960" y="2606040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14400" y="3035808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760720" y="303580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21040" y="3035808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966960" y="3118104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" y="3419856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31520" y="3419856"/>
            <a:ext cx="10728655" cy="38404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419856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760720" y="341985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321040" y="3419856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9966960" y="3502152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31520" y="3803904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4400" y="3803904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760720" y="380390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321040" y="3803904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9966960" y="3886200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31520" y="4187952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4187952"/>
            <a:ext cx="10728655" cy="38404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14400" y="418795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760720" y="4187952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321040" y="4187952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9966960" y="4270248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57200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14400" y="4572000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760720" y="457200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8321040" y="4572000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9966960" y="4654296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31520" y="4956048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31520" y="4956048"/>
            <a:ext cx="10728655" cy="38404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14400" y="4956048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5760720" y="495604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8321040" y="4956048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9966960" y="5038344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31520" y="5340096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14400" y="5340096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5760720" y="53400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8321040" y="5340096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53" name="Shape 51"/>
          <p:cNvSpPr/>
          <p:nvPr/>
        </p:nvSpPr>
        <p:spPr>
          <a:xfrm>
            <a:off x="9966960" y="5422392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31520" y="5724144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31520" y="5724144"/>
            <a:ext cx="10728655" cy="384048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14400" y="5724144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57" name="Text 55"/>
          <p:cNvSpPr/>
          <p:nvPr/>
        </p:nvSpPr>
        <p:spPr>
          <a:xfrm>
            <a:off x="5760720" y="572414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8321040" y="5724144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TT.MM.JJJJ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9966960" y="5806440"/>
            <a:ext cx="219456" cy="219456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731520" y="6108192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31520" y="6108192"/>
            <a:ext cx="182880" cy="182880"/>
          </a:xfrm>
          <a:prstGeom prst="ellipse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05840" y="60807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2926080" y="6108192"/>
            <a:ext cx="182880" cy="182880"/>
          </a:xfrm>
          <a:prstGeom prst="ellipse">
            <a:avLst/>
          </a:prstGeom>
          <a:solidFill>
            <a:srgbClr val="E6A700"/>
          </a:solidFill>
          <a:ln w="12700">
            <a:solidFill>
              <a:srgbClr val="E6A70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200400" y="60807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Bearbeitung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5120640" y="6108192"/>
            <a:ext cx="182880" cy="18288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5394960" y="60807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Abgeschlossen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3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FUNDAMENT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Erfolgsfaktoren.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Sechs Prinzipien. Ein Fundament.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3423818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05840" y="2880360"/>
            <a:ext cx="868680" cy="868680"/>
          </a:xfrm>
          <a:prstGeom prst="roundRect">
            <a:avLst>
              <a:gd name="adj" fmla="val 15789"/>
            </a:avLst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28803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2011680" y="2880360"/>
            <a:ext cx="2006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011680" y="3337560"/>
            <a:ext cx="2006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Klare Rollen vor Ankunft.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383938" y="2606040"/>
            <a:ext cx="3423818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58258" y="2880360"/>
            <a:ext cx="868680" cy="868680"/>
          </a:xfrm>
          <a:prstGeom prst="roundRect">
            <a:avLst>
              <a:gd name="adj" fmla="val 15789"/>
            </a:avLst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58258" y="28803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5664098" y="2880360"/>
            <a:ext cx="2006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5664098" y="3337560"/>
            <a:ext cx="2006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Kurze Wege, klare Sprache.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36357" y="2606040"/>
            <a:ext cx="3423818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310677" y="2880360"/>
            <a:ext cx="868680" cy="868680"/>
          </a:xfrm>
          <a:prstGeom prst="roundRect">
            <a:avLst>
              <a:gd name="adj" fmla="val 15789"/>
            </a:avLst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10677" y="28803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9316517" y="2880360"/>
            <a:ext cx="2006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Verantwortung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9316517" y="3337560"/>
            <a:ext cx="2006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Name je Thema.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4206240"/>
            <a:ext cx="3423818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05840" y="4480560"/>
            <a:ext cx="868680" cy="868680"/>
          </a:xfrm>
          <a:prstGeom prst="roundRect">
            <a:avLst>
              <a:gd name="adj" fmla="val 15789"/>
            </a:avLst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5840" y="44805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000" dirty="0"/>
          </a:p>
        </p:txBody>
      </p:sp>
      <p:sp>
        <p:nvSpPr>
          <p:cNvPr id="30" name="Text 28"/>
          <p:cNvSpPr/>
          <p:nvPr/>
        </p:nvSpPr>
        <p:spPr>
          <a:xfrm>
            <a:off x="2011680" y="4480560"/>
            <a:ext cx="2006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2011680" y="4937760"/>
            <a:ext cx="2006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Regelmäßig. Beidseitig.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383938" y="4206240"/>
            <a:ext cx="3423818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658258" y="4480560"/>
            <a:ext cx="868680" cy="868680"/>
          </a:xfrm>
          <a:prstGeom prst="roundRect">
            <a:avLst>
              <a:gd name="adj" fmla="val 15789"/>
            </a:avLst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58258" y="44805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000" dirty="0"/>
          </a:p>
        </p:txBody>
      </p:sp>
      <p:sp>
        <p:nvSpPr>
          <p:cNvPr id="35" name="Text 33"/>
          <p:cNvSpPr/>
          <p:nvPr/>
        </p:nvSpPr>
        <p:spPr>
          <a:xfrm>
            <a:off x="5664098" y="4480560"/>
            <a:ext cx="2006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Kontinuität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5664098" y="4937760"/>
            <a:ext cx="2006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Über die Probezeit hinaus.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036357" y="4206240"/>
            <a:ext cx="3423818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310677" y="4480560"/>
            <a:ext cx="868680" cy="868680"/>
          </a:xfrm>
          <a:prstGeom prst="roundRect">
            <a:avLst>
              <a:gd name="adj" fmla="val 15789"/>
            </a:avLst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310677" y="44805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000" dirty="0"/>
          </a:p>
        </p:txBody>
      </p:sp>
      <p:sp>
        <p:nvSpPr>
          <p:cNvPr id="40" name="Text 38"/>
          <p:cNvSpPr/>
          <p:nvPr/>
        </p:nvSpPr>
        <p:spPr>
          <a:xfrm>
            <a:off x="9316517" y="4480560"/>
            <a:ext cx="2006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Partnerschaft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9316517" y="4937760"/>
            <a:ext cx="2006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Betrieb und BEST Hand in Hand.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731520" y="5760720"/>
            <a:ext cx="10728655" cy="0"/>
          </a:xfrm>
          <a:prstGeom prst="line">
            <a:avLst/>
          </a:prstGeom>
          <a:noFill/>
          <a:ln w="9525">
            <a:solidFill>
              <a:srgbClr val="E5E1D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31520" y="594360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„Erfolgreiche Integration entsteht durch konsequente Zusammenarbeit.“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AUSBLICK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geht es nach dem Kick-off weiter?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neutraler Überblick über mögliche Organisationsmodelle.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3393338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880360"/>
            <a:ext cx="28446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 1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05840" y="3246120"/>
            <a:ext cx="284469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Eigenständig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1005840" y="4023360"/>
            <a:ext cx="914400" cy="0"/>
          </a:xfrm>
          <a:prstGeom prst="line">
            <a:avLst/>
          </a:prstGeom>
          <a:noFill/>
          <a:ln w="9525">
            <a:solidFill>
              <a:srgbClr val="E5E1D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4206240"/>
            <a:ext cx="284469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Betrieb setzt den Maßnahmenplan eigenständig um.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399178" y="2606040"/>
            <a:ext cx="3393338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73498" y="2880360"/>
            <a:ext cx="28446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 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673498" y="3246120"/>
            <a:ext cx="284469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Punktuell</a:t>
            </a:r>
            <a:endParaRPr lang="en-US" sz="2800" dirty="0"/>
          </a:p>
        </p:txBody>
      </p:sp>
      <p:sp>
        <p:nvSpPr>
          <p:cNvPr id="20" name="Shape 18"/>
          <p:cNvSpPr/>
          <p:nvPr/>
        </p:nvSpPr>
        <p:spPr>
          <a:xfrm>
            <a:off x="4673498" y="4023360"/>
            <a:ext cx="914400" cy="0"/>
          </a:xfrm>
          <a:prstGeom prst="line">
            <a:avLst/>
          </a:prstGeom>
          <a:noFill/>
          <a:ln w="9525">
            <a:solidFill>
              <a:srgbClr val="E5E1D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73498" y="4206240"/>
            <a:ext cx="284469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Recruiting unterstützt bei einzelnen Themen wie Übersetzungen, Behörden oder Berufsschule.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066837" y="2606040"/>
            <a:ext cx="3393338" cy="3200400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45775" y="2057400"/>
            <a:ext cx="1828800" cy="1828800"/>
          </a:xfrm>
          <a:prstGeom prst="ellipse">
            <a:avLst/>
          </a:prstGeom>
          <a:solidFill>
            <a:srgbClr val="4A0012"/>
          </a:solidFill>
          <a:ln/>
        </p:spPr>
      </p:sp>
      <p:sp>
        <p:nvSpPr>
          <p:cNvPr id="24" name="Text 22"/>
          <p:cNvSpPr/>
          <p:nvPr/>
        </p:nvSpPr>
        <p:spPr>
          <a:xfrm>
            <a:off x="8341157" y="2880360"/>
            <a:ext cx="28446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 3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341157" y="3246120"/>
            <a:ext cx="284469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Projektpartner</a:t>
            </a:r>
            <a:endParaRPr lang="en-US" sz="2800" dirty="0"/>
          </a:p>
        </p:txBody>
      </p:sp>
      <p:sp>
        <p:nvSpPr>
          <p:cNvPr id="26" name="Shape 24"/>
          <p:cNvSpPr/>
          <p:nvPr/>
        </p:nvSpPr>
        <p:spPr>
          <a:xfrm>
            <a:off x="8341157" y="4023360"/>
            <a:ext cx="548640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41157" y="4206240"/>
            <a:ext cx="284469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Recruiting begleitet die Integrationsphase als Projektpartner und unterstützt Betrieb und Mitarbeitende während der ersten Monate.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341157" y="5349240"/>
            <a:ext cx="28446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EMPFEHLUNG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31520" y="6035040"/>
            <a:ext cx="107286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„Welches Modell am besten geeignet ist, hängt von den internen Ressourcen, Erfahrungen und Zielen des Unternehmens ab.“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6800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095848" cy="6858000"/>
          </a:xfrm>
          <a:prstGeom prst="rect">
            <a:avLst/>
          </a:prstGeom>
          <a:solidFill>
            <a:srgbClr val="4A0012"/>
          </a:solidFill>
          <a:ln w="12700">
            <a:solidFill>
              <a:srgbClr val="4A001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34095" y="3200400"/>
            <a:ext cx="5486400" cy="5486400"/>
          </a:xfrm>
          <a:prstGeom prst="ellipse">
            <a:avLst/>
          </a:prstGeom>
          <a:solidFill>
            <a:srgbClr val="7A0A24"/>
          </a:solidFill>
          <a:ln/>
        </p:spPr>
      </p:sp>
      <p:pic>
        <p:nvPicPr>
          <p:cNvPr id="5" name="Image 0" descr="/mnt/user-uploads/Best_Recruiting_International_3-modifi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50292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691640" y="105156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spc="5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RECRUITING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17373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AUSBLICK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31520" y="210312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-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Vom Kick-off zur Integration.</a:t>
            </a:r>
            <a:endParaRPr lang="en-US" sz="4400" dirty="0"/>
          </a:p>
        </p:txBody>
      </p:sp>
      <p:sp>
        <p:nvSpPr>
          <p:cNvPr id="10" name="Shape 7"/>
          <p:cNvSpPr/>
          <p:nvPr/>
        </p:nvSpPr>
        <p:spPr>
          <a:xfrm>
            <a:off x="905256" y="3429000"/>
            <a:ext cx="27432" cy="2688336"/>
          </a:xfrm>
          <a:prstGeom prst="rect">
            <a:avLst/>
          </a:prstGeom>
          <a:solidFill>
            <a:srgbClr val="B36676"/>
          </a:solidFill>
          <a:ln/>
        </p:spPr>
      </p:sp>
      <p:sp>
        <p:nvSpPr>
          <p:cNvPr id="11" name="Shape 8"/>
          <p:cNvSpPr/>
          <p:nvPr/>
        </p:nvSpPr>
        <p:spPr>
          <a:xfrm>
            <a:off x="777240" y="3300984"/>
            <a:ext cx="274320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77240" y="328269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34440" y="3246120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Heute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31520" y="3657600"/>
            <a:ext cx="329184" cy="329184"/>
          </a:xfrm>
          <a:prstGeom prst="ellipse">
            <a:avLst/>
          </a:prstGeom>
          <a:solidFill>
            <a:srgbClr val="4A001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365760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234440" y="3630168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 abschließen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31520" y="4041648"/>
            <a:ext cx="329184" cy="329184"/>
          </a:xfrm>
          <a:prstGeom prst="ellipse">
            <a:avLst/>
          </a:prstGeom>
          <a:solidFill>
            <a:srgbClr val="4A001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1520" y="4041648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234440" y="4014216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Einreise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731520" y="4425696"/>
            <a:ext cx="329184" cy="329184"/>
          </a:xfrm>
          <a:prstGeom prst="ellipse">
            <a:avLst/>
          </a:prstGeom>
          <a:solidFill>
            <a:srgbClr val="4A001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1520" y="442569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234440" y="4398264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Ankunft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731520" y="4809744"/>
            <a:ext cx="329184" cy="329184"/>
          </a:xfrm>
          <a:prstGeom prst="ellipse">
            <a:avLst/>
          </a:prstGeom>
          <a:solidFill>
            <a:srgbClr val="4A001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09744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234440" y="4782312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 Arbeitstag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731520" y="5193792"/>
            <a:ext cx="329184" cy="329184"/>
          </a:xfrm>
          <a:prstGeom prst="ellipse">
            <a:avLst/>
          </a:prstGeom>
          <a:solidFill>
            <a:srgbClr val="4A001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31520" y="519379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234440" y="5166360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 Monat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731520" y="5577840"/>
            <a:ext cx="329184" cy="329184"/>
          </a:xfrm>
          <a:prstGeom prst="ellipse">
            <a:avLst/>
          </a:prstGeom>
          <a:solidFill>
            <a:srgbClr val="4A001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31520" y="557784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234440" y="5550408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Probezeit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777240" y="5989320"/>
            <a:ext cx="274320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77240" y="59710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1234440" y="5934456"/>
            <a:ext cx="5943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Langfristige erfolgreiche Integration</a:t>
            </a:r>
            <a:endParaRPr lang="en-US" sz="1800" dirty="0"/>
          </a:p>
        </p:txBody>
      </p:sp>
      <p:sp>
        <p:nvSpPr>
          <p:cNvPr id="35" name="Shape 32"/>
          <p:cNvSpPr/>
          <p:nvPr/>
        </p:nvSpPr>
        <p:spPr>
          <a:xfrm>
            <a:off x="7680960" y="3246120"/>
            <a:ext cx="822960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7680960" y="3429000"/>
            <a:ext cx="41148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„Mit einer guten Vorbereitung schaffen wir gemeinsam die Grundlage für eine erfolgreiche Integration — für Ihre neuen Mitarbeitenden und für Ihr Unternehmen.“</a:t>
            </a:r>
            <a:endParaRPr lang="en-US" sz="1800" dirty="0"/>
          </a:p>
        </p:txBody>
      </p:sp>
      <p:sp>
        <p:nvSpPr>
          <p:cNvPr id="37" name="Text 34"/>
          <p:cNvSpPr/>
          <p:nvPr/>
        </p:nvSpPr>
        <p:spPr>
          <a:xfrm>
            <a:off x="7680960" y="594360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ENDE WORKSHOP</a:t>
            </a:r>
            <a:endParaRPr lang="en-US" sz="1100" dirty="0"/>
          </a:p>
        </p:txBody>
      </p:sp>
      <p:sp>
        <p:nvSpPr>
          <p:cNvPr id="38" name="Text 35"/>
          <p:cNvSpPr/>
          <p:nvPr/>
        </p:nvSpPr>
        <p:spPr>
          <a:xfrm>
            <a:off x="7680960" y="617220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Danke.</a:t>
            </a:r>
            <a:endParaRPr lang="en-US" sz="2800" dirty="0"/>
          </a:p>
        </p:txBody>
      </p:sp>
      <p:sp>
        <p:nvSpPr>
          <p:cNvPr id="39" name="Text 36"/>
          <p:cNvSpPr/>
          <p:nvPr/>
        </p:nvSpPr>
        <p:spPr>
          <a:xfrm>
            <a:off x="731520" y="6400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400" kern="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3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AUFTAKT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Acht Stationen. Ein gemeinsamer Projektplan.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60120" y="278892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2788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645920" y="274320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Projektstatus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645920" y="306324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 stehen wir heute?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78728" y="260604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07328" y="278892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07328" y="2788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193128" y="274320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Zeitplan bis zur Einreise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7193128" y="306324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Welche Stationen liegen vor uns?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31520" y="361188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60120" y="379476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0120" y="3794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645920" y="374904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 des Unternehmens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1645920" y="406908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 der Betrieb bereit?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278728" y="361188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507328" y="379476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07328" y="3794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193128" y="374904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 der Mitarbeitenden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7193128" y="406908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braucht die Person vor Ankunft?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731520" y="461772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60120" y="480060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60120" y="4800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1645920" y="475488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ersten 100 Tage</a:t>
            </a:r>
            <a:endParaRPr lang="en-US" sz="1700" dirty="0"/>
          </a:p>
        </p:txBody>
      </p:sp>
      <p:sp>
        <p:nvSpPr>
          <p:cNvPr id="36" name="Text 34"/>
          <p:cNvSpPr/>
          <p:nvPr/>
        </p:nvSpPr>
        <p:spPr>
          <a:xfrm>
            <a:off x="1645920" y="507492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gestalten wir Ankunft und Alltag?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278728" y="461772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507328" y="480060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507328" y="4800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7193128" y="475488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Verantwortlichkeiten</a:t>
            </a:r>
            <a:endParaRPr lang="en-US" sz="1700" dirty="0"/>
          </a:p>
        </p:txBody>
      </p:sp>
      <p:sp>
        <p:nvSpPr>
          <p:cNvPr id="41" name="Text 39"/>
          <p:cNvSpPr/>
          <p:nvPr/>
        </p:nvSpPr>
        <p:spPr>
          <a:xfrm>
            <a:off x="7193128" y="507492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 übernimmt welche Aufgabe?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731520" y="562356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60120" y="580644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60120" y="58064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1645920" y="576072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Maßnahmenplan</a:t>
            </a:r>
            <a:endParaRPr lang="en-US" sz="1700" dirty="0"/>
          </a:p>
        </p:txBody>
      </p:sp>
      <p:sp>
        <p:nvSpPr>
          <p:cNvPr id="46" name="Text 44"/>
          <p:cNvSpPr/>
          <p:nvPr/>
        </p:nvSpPr>
        <p:spPr>
          <a:xfrm>
            <a:off x="1645920" y="608076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ist zu tun, bis wann?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6278728" y="5623560"/>
            <a:ext cx="5181448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507328" y="5806440"/>
            <a:ext cx="502920" cy="50292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507328" y="58064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7193128" y="5760720"/>
            <a:ext cx="41756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Nächste Projektschritte</a:t>
            </a:r>
            <a:endParaRPr lang="en-US" sz="1700" dirty="0"/>
          </a:p>
        </p:txBody>
      </p:sp>
      <p:sp>
        <p:nvSpPr>
          <p:cNvPr id="51" name="Text 49"/>
          <p:cNvSpPr/>
          <p:nvPr/>
        </p:nvSpPr>
        <p:spPr>
          <a:xfrm>
            <a:off x="7193128" y="6080760"/>
            <a:ext cx="4175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geht es nach heute weiter?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STANDORTBESTIMMUNG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 stehen wir heute?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Projektstatus in einem Bild.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743200"/>
            <a:ext cx="411480" cy="41148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72491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371600" y="274320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Auswahl abgeschlossen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731520" y="3310128"/>
            <a:ext cx="411480" cy="41148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32918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371600" y="3310128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Verträge abgeschlossen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731520" y="3877056"/>
            <a:ext cx="411480" cy="41148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385876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371600" y="3877056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Visa genehmigt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31520" y="4443984"/>
            <a:ext cx="411480" cy="41148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4425696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71600" y="4443984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Flüge geplant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731520" y="5010912"/>
            <a:ext cx="411480" cy="41148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4992624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371600" y="5010912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Einreise vorbereitet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7498080" y="2606040"/>
            <a:ext cx="3962095" cy="356616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498080" y="2788920"/>
            <a:ext cx="39620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4000" dirty="0"/>
          </a:p>
        </p:txBody>
      </p:sp>
      <p:sp>
        <p:nvSpPr>
          <p:cNvPr id="29" name="Text 27"/>
          <p:cNvSpPr/>
          <p:nvPr/>
        </p:nvSpPr>
        <p:spPr>
          <a:xfrm>
            <a:off x="7498080" y="3474720"/>
            <a:ext cx="39620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NÄCHSTE PROJEKTPHASE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498080" y="3749040"/>
            <a:ext cx="39620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Integration.</a:t>
            </a:r>
            <a:endParaRPr lang="en-US" sz="4800" dirty="0"/>
          </a:p>
        </p:txBody>
      </p:sp>
      <p:sp>
        <p:nvSpPr>
          <p:cNvPr id="31" name="Shape 29"/>
          <p:cNvSpPr/>
          <p:nvPr/>
        </p:nvSpPr>
        <p:spPr>
          <a:xfrm>
            <a:off x="9113368" y="4709160"/>
            <a:ext cx="731520" cy="36576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72400" y="4937760"/>
            <a:ext cx="341345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„Die organisatorische Vorbereitung ist nahezu abgeschlossen. Jetzt beginnt die Umsetzungsphase.“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ZEITPLAN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Zeitplan bis zum ersten Arbeitstag.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Neun Stationen. Eine Roadmap.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27556" y="3246120"/>
            <a:ext cx="9536582" cy="91440"/>
          </a:xfrm>
          <a:prstGeom prst="rect">
            <a:avLst/>
          </a:prstGeom>
          <a:solidFill>
            <a:srgbClr val="F0DADD"/>
          </a:solidFill>
          <a:ln w="12700">
            <a:solidFill>
              <a:srgbClr val="F0DAD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327556" y="3246120"/>
            <a:ext cx="5364328" cy="9144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126388" y="3108960"/>
            <a:ext cx="402336" cy="402336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26388" y="310896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1520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Erledigt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923593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318461" y="3108960"/>
            <a:ext cx="402336" cy="402336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318461" y="310896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969313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Flug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923593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Erledigt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115666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510534" y="3108960"/>
            <a:ext cx="402336" cy="402336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10534" y="310896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161386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Ankunft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115666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Erledigt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307738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2607" y="3108960"/>
            <a:ext cx="402336" cy="402336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02607" y="310896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353458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Wohnung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307738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Erledigt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499811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894680" y="3108960"/>
            <a:ext cx="402336" cy="402336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894680" y="310896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545531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Behörden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499811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Erledigt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691884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086752" y="3108960"/>
            <a:ext cx="402336" cy="40233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9C041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737604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Arbeitstag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691884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7883957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278825" y="3108960"/>
            <a:ext cx="402336" cy="40233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9C041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929677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Woche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7883957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9076030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9470898" y="3108960"/>
            <a:ext cx="402336" cy="40233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9C041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121750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9076030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10268102" y="2788920"/>
            <a:ext cx="119207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10662971" y="3108960"/>
            <a:ext cx="402336" cy="40233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9C041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10313822" y="3703320"/>
            <a:ext cx="110063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Probezeit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10268102" y="4434840"/>
            <a:ext cx="1192073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731520" y="5852160"/>
            <a:ext cx="201168" cy="201168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005840" y="583387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Bereits abgeschlossen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3840480" y="5852160"/>
            <a:ext cx="201168" cy="2011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9C041E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114800" y="583387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Nächste Projektphase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7132320" y="5833872"/>
            <a:ext cx="50593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i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„Von der Einreise bis zur Probezeit — jede Station braucht einen klaren Verantwortlichen.“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 BETRIEB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Vorbereitung des Unternehmens.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Verantwortlicher je Thema. Ohne Doppeldeutung.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10728655" cy="347472"/>
          </a:xfrm>
          <a:prstGeom prst="rect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60604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BEREICH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029200" y="2606040"/>
            <a:ext cx="5486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VERANTWORTLICH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297180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Projektleitung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029200" y="2971800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31520" y="3319272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" y="3319272"/>
            <a:ext cx="10728655" cy="347472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331927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Buddy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029200" y="3319272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31520" y="3666744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3666744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Ausbilder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029200" y="3666744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31520" y="4014216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" y="4014216"/>
            <a:ext cx="10728655" cy="347472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4400" y="4014216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029200" y="4014216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31520" y="4361688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14400" y="436168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Arbeitsplatz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029200" y="436168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731520" y="470916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31520" y="4709160"/>
            <a:ext cx="10728655" cy="347472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14400" y="470916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Arbeitskleidung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029200" y="4709160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731520" y="5056632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14400" y="5056632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Berufsschule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029200" y="5056632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731520" y="5404104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31520" y="5404104"/>
            <a:ext cx="10728655" cy="347472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14400" y="5404104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5029200" y="5404104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731520" y="5751576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14400" y="5751576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5029200" y="5751576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731520" y="6099048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31520" y="6099048"/>
            <a:ext cx="10728655" cy="347472"/>
          </a:xfrm>
          <a:prstGeom prst="rect">
            <a:avLst/>
          </a:prstGeom>
          <a:solidFill>
            <a:srgbClr val="FBF3F4"/>
          </a:solidFill>
          <a:ln w="12700">
            <a:solidFill>
              <a:srgbClr val="FBF3F4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14400" y="609904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Notfälle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5029200" y="609904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eintragen …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731520" y="6446520"/>
            <a:ext cx="10728655" cy="0"/>
          </a:xfrm>
          <a:prstGeom prst="line">
            <a:avLst/>
          </a:prstGeom>
          <a:noFill/>
          <a:ln w="6350">
            <a:solidFill>
              <a:srgbClr val="E5E1DA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erste Arbeitstag.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Sieben Stationen. Jede mit einem klaren Gesicht.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497853" y="3017520"/>
            <a:ext cx="9195990" cy="54864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1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333261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333261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77240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Begrüßung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68680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68680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264185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2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865926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865926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309905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Betriebs-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rundgang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401345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401345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492785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796850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3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398591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398591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842570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Vorstellung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3934010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934010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025450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329515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4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931256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931256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375235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Arbeits-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kleidung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466675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5466675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558115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862180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5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7463921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463921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6907900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Sicherheits-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unterweisung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6999340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999340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090780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8394845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6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8996586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996586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8440565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Mittag-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essen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8532005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8532005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623445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9927510" y="2697480"/>
            <a:ext cx="15326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Schritt 7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10529251" y="2880360"/>
            <a:ext cx="329184" cy="329184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0529251" y="28803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9973230" y="3429000"/>
            <a:ext cx="14412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10064670" y="4480560"/>
            <a:ext cx="12583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WER?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0064670" y="4709160"/>
            <a:ext cx="1258345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0156110" y="4709160"/>
            <a:ext cx="107546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ersten vier Wochen.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Vier Wochen. Vier klare Fokusthemen.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2510714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606040"/>
            <a:ext cx="2510714" cy="54864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2697480"/>
            <a:ext cx="15963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WOCHE 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419274" y="26974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005840" y="3337560"/>
            <a:ext cx="196207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Ankommen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005840" y="4206240"/>
            <a:ext cx="196207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Menschen, Orte, Alltag verstehen.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05840" y="5212080"/>
            <a:ext cx="196207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NOTIZ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005840" y="5440680"/>
            <a:ext cx="1962074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70834" y="2606040"/>
            <a:ext cx="2510714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470834" y="2606040"/>
            <a:ext cx="2510714" cy="54864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99434" y="2697480"/>
            <a:ext cx="15963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WOCHE 2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158588" y="26974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3745154" y="3337560"/>
            <a:ext cx="196207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Arbeits-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abläufe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3745154" y="4206240"/>
            <a:ext cx="196207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Rhythmus finden. Regeln klären.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745154" y="5212080"/>
            <a:ext cx="196207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NOTIZ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745154" y="5440680"/>
            <a:ext cx="1962074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210148" y="2606040"/>
            <a:ext cx="2510714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10148" y="2606040"/>
            <a:ext cx="2510714" cy="54864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38748" y="2697480"/>
            <a:ext cx="15963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WOCHE 3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897901" y="26974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6484468" y="3337560"/>
            <a:ext cx="196207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Berufs-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schule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6484468" y="4206240"/>
            <a:ext cx="196207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 aufbauen. Ansprechpartner benennen.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484468" y="5212080"/>
            <a:ext cx="196207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NOTIZ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484468" y="5440680"/>
            <a:ext cx="1962074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949461" y="2606040"/>
            <a:ext cx="2510714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949461" y="2606040"/>
            <a:ext cx="2510714" cy="54864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78061" y="2697480"/>
            <a:ext cx="15963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WOCHE 4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10637215" y="26974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9223781" y="3337560"/>
            <a:ext cx="196207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Erstes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9223781" y="4206240"/>
            <a:ext cx="196207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Standortbestimmung. Beidseitig.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9223781" y="5212080"/>
            <a:ext cx="196207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NOTIZ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223781" y="5440680"/>
            <a:ext cx="1962074" cy="50292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31520" y="6035040"/>
            <a:ext cx="107286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„Ein erfolgreicher Start endet nicht nach dem ersten Arbeitstag.“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ersten 100 Tage.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Drei Phasen. Eine gemeinsame Journey.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367229" y="3063240"/>
            <a:ext cx="7457237" cy="54864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468880"/>
            <a:ext cx="327141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864309" y="2788920"/>
            <a:ext cx="1005840" cy="1005840"/>
          </a:xfrm>
          <a:prstGeom prst="ellipse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64309" y="27889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731520" y="388620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Orientierung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731520" y="4480560"/>
            <a:ext cx="3271418" cy="173736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617720"/>
            <a:ext cx="290565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TYPISCHE FRAGESTELLUNGEN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914400" y="502920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502920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Ankommen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458669" y="502920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458669" y="502920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Wohnung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914400" y="553212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553212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458669" y="553212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458669" y="553212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460138" y="2468880"/>
            <a:ext cx="327141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2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592928" y="2788920"/>
            <a:ext cx="1005840" cy="1005840"/>
          </a:xfrm>
          <a:prstGeom prst="ellipse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592928" y="27889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000" dirty="0"/>
          </a:p>
        </p:txBody>
      </p:sp>
      <p:sp>
        <p:nvSpPr>
          <p:cNvPr id="30" name="Text 28"/>
          <p:cNvSpPr/>
          <p:nvPr/>
        </p:nvSpPr>
        <p:spPr>
          <a:xfrm>
            <a:off x="4460138" y="388620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Sicherheit gewinnen</a:t>
            </a:r>
            <a:endParaRPr lang="en-US" sz="2200" dirty="0"/>
          </a:p>
        </p:txBody>
      </p:sp>
      <p:sp>
        <p:nvSpPr>
          <p:cNvPr id="31" name="Shape 29"/>
          <p:cNvSpPr/>
          <p:nvPr/>
        </p:nvSpPr>
        <p:spPr>
          <a:xfrm>
            <a:off x="4460138" y="4480560"/>
            <a:ext cx="3271418" cy="173736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643018" y="4617720"/>
            <a:ext cx="290565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TYPISCHE FRAGESTELLUNGEN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643018" y="502920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43018" y="502920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Abläufe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187288" y="502920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87288" y="502920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Berufsschule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643018" y="553212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643018" y="553212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Behörden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187288" y="553212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187288" y="553212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Alltag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8188757" y="2468880"/>
            <a:ext cx="327141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3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9321546" y="2788920"/>
            <a:ext cx="1005840" cy="1005840"/>
          </a:xfrm>
          <a:prstGeom prst="ellipse">
            <a:avLst/>
          </a:prstGeom>
          <a:solidFill>
            <a:srgbClr val="68001A"/>
          </a:solidFill>
          <a:ln w="12700">
            <a:solidFill>
              <a:srgbClr val="68001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321546" y="27889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000" dirty="0"/>
          </a:p>
        </p:txBody>
      </p:sp>
      <p:sp>
        <p:nvSpPr>
          <p:cNvPr id="44" name="Text 42"/>
          <p:cNvSpPr/>
          <p:nvPr/>
        </p:nvSpPr>
        <p:spPr>
          <a:xfrm>
            <a:off x="8188757" y="388620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Selbstständigkeit</a:t>
            </a:r>
            <a:endParaRPr lang="en-US" sz="2200" dirty="0"/>
          </a:p>
        </p:txBody>
      </p:sp>
      <p:sp>
        <p:nvSpPr>
          <p:cNvPr id="45" name="Shape 43"/>
          <p:cNvSpPr/>
          <p:nvPr/>
        </p:nvSpPr>
        <p:spPr>
          <a:xfrm>
            <a:off x="8188757" y="4480560"/>
            <a:ext cx="3271418" cy="1737360"/>
          </a:xfrm>
          <a:prstGeom prst="rect">
            <a:avLst/>
          </a:prstGeom>
          <a:solidFill>
            <a:srgbClr val="FBF3F4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371637" y="4617720"/>
            <a:ext cx="290565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TYPISCHE FRAGESTELLUNGEN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8371637" y="502920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371637" y="502920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Eigen­verantwortung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9915906" y="502920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915906" y="502920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Sprache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8371637" y="553212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71637" y="553212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Freizeit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9915906" y="5532120"/>
            <a:ext cx="1361389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F0DADD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915906" y="5532120"/>
            <a:ext cx="13613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Perspektive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80015" y="0"/>
            <a:ext cx="2011680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8016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BETRIEB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716975" y="5029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· RECRUITING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088575" y="64008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960120"/>
            <a:ext cx="107286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Erfolgsfaktor Betrieb.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107286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Vier Rollen. Vier Reflexionsfragen.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2331720"/>
            <a:ext cx="1463040" cy="45720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94560" y="2331720"/>
            <a:ext cx="9265615" cy="45720"/>
          </a:xfrm>
          <a:prstGeom prst="rect">
            <a:avLst/>
          </a:prstGeom>
          <a:solidFill>
            <a:srgbClr val="E5E1DA"/>
          </a:solidFill>
          <a:ln w="12700">
            <a:solidFill>
              <a:srgbClr val="E5E1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606040"/>
            <a:ext cx="2476424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606040"/>
            <a:ext cx="2476424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2834640"/>
            <a:ext cx="2019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 01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60120" y="3154680"/>
            <a:ext cx="20192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Geschäfts­führung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960120" y="3886200"/>
            <a:ext cx="548640" cy="0"/>
          </a:xfrm>
          <a:prstGeom prst="line">
            <a:avLst/>
          </a:prstGeom>
          <a:noFill/>
          <a:ln w="12700">
            <a:solidFill>
              <a:srgbClr val="9C041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4023360"/>
            <a:ext cx="201922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 die Richtung klar kommuniziert?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482264" y="2606040"/>
            <a:ext cx="2476424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482264" y="2606040"/>
            <a:ext cx="2476424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10864" y="2834640"/>
            <a:ext cx="2019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 02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710864" y="3154680"/>
            <a:ext cx="20192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Ausbilder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3710864" y="3886200"/>
            <a:ext cx="548640" cy="0"/>
          </a:xfrm>
          <a:prstGeom prst="line">
            <a:avLst/>
          </a:prstGeom>
          <a:noFill/>
          <a:ln w="12700">
            <a:solidFill>
              <a:srgbClr val="9C041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10864" y="4023360"/>
            <a:ext cx="201922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Sind Lernziele und Feedback­rhythmus definiert?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233008" y="2606040"/>
            <a:ext cx="2476424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33008" y="2606040"/>
            <a:ext cx="2476424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61608" y="2834640"/>
            <a:ext cx="2019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 03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61608" y="3154680"/>
            <a:ext cx="20192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Kollegen</a:t>
            </a:r>
            <a:endParaRPr lang="en-US" sz="2200" dirty="0"/>
          </a:p>
        </p:txBody>
      </p:sp>
      <p:sp>
        <p:nvSpPr>
          <p:cNvPr id="28" name="Shape 26"/>
          <p:cNvSpPr/>
          <p:nvPr/>
        </p:nvSpPr>
        <p:spPr>
          <a:xfrm>
            <a:off x="6461608" y="3886200"/>
            <a:ext cx="548640" cy="0"/>
          </a:xfrm>
          <a:prstGeom prst="line">
            <a:avLst/>
          </a:prstGeom>
          <a:noFill/>
          <a:ln w="12700">
            <a:solidFill>
              <a:srgbClr val="9C041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61608" y="4023360"/>
            <a:ext cx="201922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 nimmt aktiv mit auf?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983751" y="2606040"/>
            <a:ext cx="2476424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1D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983751" y="2606040"/>
            <a:ext cx="2476424" cy="109728"/>
          </a:xfrm>
          <a:prstGeom prst="rect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212351" y="2834640"/>
            <a:ext cx="2019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C0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 04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9212351" y="3154680"/>
            <a:ext cx="20192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</a:t>
            </a:r>
            <a:endParaRPr lang="en-US" sz="2200" dirty="0"/>
          </a:p>
        </p:txBody>
      </p:sp>
      <p:sp>
        <p:nvSpPr>
          <p:cNvPr id="34" name="Shape 32"/>
          <p:cNvSpPr/>
          <p:nvPr/>
        </p:nvSpPr>
        <p:spPr>
          <a:xfrm>
            <a:off x="9212351" y="3886200"/>
            <a:ext cx="548640" cy="0"/>
          </a:xfrm>
          <a:prstGeom prst="line">
            <a:avLst/>
          </a:prstGeom>
          <a:noFill/>
          <a:ln w="12700">
            <a:solidFill>
              <a:srgbClr val="9C041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212351" y="4023360"/>
            <a:ext cx="201922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Sind Prozesse und Ansprech­partner benannt?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731520" y="55778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REFLEXION FÜR DEN BETRIEB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31520" y="5897880"/>
            <a:ext cx="365760" cy="36576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1520" y="58978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1188720" y="5897880"/>
            <a:ext cx="2019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Sind alle vorbereitet?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3482264" y="5897880"/>
            <a:ext cx="365760" cy="36576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482264" y="58978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3939464" y="5897880"/>
            <a:ext cx="2019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wird kommuniziert?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6233008" y="5897880"/>
            <a:ext cx="365760" cy="36576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33008" y="58978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690208" y="5897880"/>
            <a:ext cx="2019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geben wir Feedback?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8983751" y="5897880"/>
            <a:ext cx="365760" cy="365760"/>
          </a:xfrm>
          <a:prstGeom prst="ellipse">
            <a:avLst/>
          </a:prstGeom>
          <a:solidFill>
            <a:srgbClr val="9C041E"/>
          </a:solidFill>
          <a:ln w="12700">
            <a:solidFill>
              <a:srgbClr val="9C041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983751" y="58978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9440951" y="5897880"/>
            <a:ext cx="2019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0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reagieren wir auf Herausforderungen?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BEST Recruiting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Recruiting · Projekt Kick-off</dc:title>
  <dc:subject>Projekt Kick-off</dc:subject>
  <dc:creator>PptxGenJS</dc:creator>
  <cp:lastModifiedBy>PptxGenJS</cp:lastModifiedBy>
  <cp:revision>1</cp:revision>
  <dcterms:created xsi:type="dcterms:W3CDTF">2026-07-23T08:41:32Z</dcterms:created>
  <dcterms:modified xsi:type="dcterms:W3CDTF">2026-07-23T08:41:32Z</dcterms:modified>
</cp:coreProperties>
</file>